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271" r:id="rId5"/>
    <p:sldId id="272" r:id="rId6"/>
    <p:sldId id="277" r:id="rId7"/>
    <p:sldId id="274" r:id="rId8"/>
    <p:sldId id="275" r:id="rId9"/>
    <p:sldId id="286" r:id="rId10"/>
    <p:sldId id="285" r:id="rId11"/>
    <p:sldId id="282" r:id="rId12"/>
    <p:sldId id="284" r:id="rId13"/>
    <p:sldId id="283" r:id="rId14"/>
    <p:sldId id="280" r:id="rId15"/>
    <p:sldId id="281" r:id="rId16"/>
    <p:sldId id="288" r:id="rId17"/>
    <p:sldId id="287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/>
        </p14:section>
        <p14:section name="Design, Morph, Annotate, Work Together, Tell Me" id="{B9B51309-D148-4332-87C2-07BE32FBCA3B}">
          <p14:sldIdLst>
            <p14:sldId id="271"/>
            <p14:sldId id="272"/>
            <p14:sldId id="277"/>
            <p14:sldId id="274"/>
            <p14:sldId id="275"/>
            <p14:sldId id="286"/>
            <p14:sldId id="285"/>
            <p14:sldId id="282"/>
            <p14:sldId id="284"/>
            <p14:sldId id="283"/>
            <p14:sldId id="280"/>
            <p14:sldId id="281"/>
            <p14:sldId id="288"/>
            <p14:sldId id="287"/>
            <p14:sldId id="276"/>
          </p14:sldIdLst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4726"/>
    <a:srgbClr val="404040"/>
    <a:srgbClr val="FF9B45"/>
    <a:srgbClr val="DD462F"/>
    <a:srgbClr val="F8CFB6"/>
    <a:srgbClr val="F8CAB6"/>
    <a:srgbClr val="923922"/>
    <a:srgbClr val="F5F5F5"/>
    <a:srgbClr val="F2F2F2"/>
    <a:srgbClr val="D2B4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241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80FBE-A8DF-4758-9AC4-3A9E1039168F}" type="datetimeFigureOut">
              <a:rPr lang="en-US" smtClean="0"/>
              <a:t>1/9/2020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79768-A2FC-4D08-91F6-8DCE6C566B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551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4.21405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0-01-10T00:08:43.07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9D977E6A-5A54-4842-BD8A-CBF0B8A417A2}" emma:medium="tactile" emma:mode="ink">
          <msink:context xmlns:msink="http://schemas.microsoft.com/ink/2010/main" type="writingRegion" rotatedBoundingBox="22537,8629 20495,8705 20456,7651 22498,7575"/>
        </emma:interpretation>
      </emma:emma>
    </inkml:annotationXML>
    <inkml:traceGroup>
      <inkml:annotationXML>
        <emma:emma xmlns:emma="http://www.w3.org/2003/04/emma" version="1.0">
          <emma:interpretation id="{0EDD6D8A-26AF-4703-AB47-7ED6442B5210}" emma:medium="tactile" emma:mode="ink">
            <msink:context xmlns:msink="http://schemas.microsoft.com/ink/2010/main" type="paragraph" rotatedBoundingBox="22537,8629 20495,8705 20456,7651 22498,75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19358A-AA00-4C4E-AA37-C626C71C17EC}" emma:medium="tactile" emma:mode="ink">
              <msink:context xmlns:msink="http://schemas.microsoft.com/ink/2010/main" type="line" rotatedBoundingBox="22537,8629 20495,8705 20456,7651 22498,7575"/>
            </emma:interpretation>
          </emma:emma>
        </inkml:annotationXML>
        <inkml:traceGroup>
          <inkml:annotationXML>
            <emma:emma xmlns:emma="http://www.w3.org/2003/04/emma" version="1.0">
              <emma:interpretation id="{D0F38755-9408-4AEB-9EEA-93A2499C03EA}" emma:medium="tactile" emma:mode="ink">
                <msink:context xmlns:msink="http://schemas.microsoft.com/ink/2010/main" type="inkWord" rotatedBoundingBox="22537,8629 20495,8705 20456,7651 22498,7575"/>
              </emma:interpretation>
              <emma:one-of disjunction-type="recognition" id="oneOf0">
                <emma:interpretation id="interp0" emma:lang="" emma:confidence="0">
                  <emma:literal>I</emma:literal>
                </emma:interpretation>
                <emma:interpretation id="interp1" emma:lang="" emma:confidence="0">
                  <emma:literal>•</emma:literal>
                </emma:interpretation>
                <emma:interpretation id="interp2" emma:lang="" emma:confidence="0">
                  <emma:literal>e</emma:literal>
                </emma:interpretation>
                <emma:interpretation id="interp3" emma:lang="" emma:confidence="0">
                  <emma:literal>0</emma:literal>
                </emma:interpretation>
                <emma:interpretation id="interp4" emma:lang="" emma:confidence="0">
                  <emma:literal>O</emma:literal>
                </emma:interpretation>
              </emma:one-of>
            </emma:emma>
          </inkml:annotationXML>
          <inkml:trace contextRef="#ctx0" brushRef="#br0">1803 89 0,'-23'0'172,"0"0"-157,0 0 1,-23 0-1,23 0 1,0 0 0,0 0-1,0 0-15,-24 0 16,24 0-16,0 0 16,0 0-16,-23 0 15,0 0-15,23 0 16,0 0-16,-1 0 15,-22 0-15,23 0 16,0 0-16,0 0 16,-23 0-16,23 0 15,-23 0-15,22 0 16,1-23-16,-23 23 16,23 0-1,-46 0-15,46 0 16,0-23-16,-24 23 15,24 0-15,0 0 16,0-23-16,-23 23 16,0 0-16,23 0 15,-23 0-15,22 0 16,1 0-16,0 0 16,-23 0-16,23 0 15,-23 0 1,23 0-1,0 0-15,0 0 16,-1 0 0,1 0 15,0 0-15,0 0-1,0 0-15,0 23 16,0-23-1,23 23-15,-23 0 16,0-23-16,23 23 16,-23 0-16,0 0 15,-1 0 1,24 0-16,0 1 16,-23-24-16,23 23 15,-23 0-15,23 23 16,0-23 15,0 0-31,0 0 16,0 0-1,0 0-15,0 0 16,0 1 0,0-1-16,0 0 15,0 0 1,0 0-16,0 0 31,0 0-15,0 0-16,0 0 15,0 0 17,23-23-17,-23 23-15,23 1 16,-23-1 15,24-23 0,-24 23-15,23-23 0,-23 23-1,23 0 1,0-23-1,-23 23 1,23-23-16,0 23 31,0-23 16,-23 23-31,23-23-16,0 23 47,0-23-32,0 23 1,1-23 0,-1 0-1,0 23 16,0-23 1,0 0-32,0 0 31,-23 24-31,23-24 16,-23 23 30,23-23-46,0 0 16,0 0 15,0 0-15,1 0 0,-1 0-1,0 0 16,0 0 1,0 0-1,0 0-31,0 0 16,0 0 15,0 0-16,0 23 17,0-23-32,1 0 15,-1 0 17,0 0-32,0 0 31,0 0-16,0 0 1,0 0 0,0 0-1,0 0 1,0 0 0,0 0-1,1 0 1,-1 0-1,0 0 1,0 0 0,0 0-1,0 0 1,0 0 0,0 0-1,0 0 1,0-23-1,0 23 1,1 0-16,-1-23 16,0 23-1,0 0-15,0 0 16,0-24 0,0 24-1,0 0 1,0 0-1,-23-23 1,23 23 0,0 0-1,1-23 1,-1 23 0,-23-23-1,23 23-15,23-23 31,-23 23-15,-23-23-16,0 0 16,23 23-16,0-23 15,0 23 1,0-23 0,0 0-1,-23 0 1,24 23-16,-1 0 15,-23-24-15,23 24 16,-23-23-16,46 23 16,-46-23-16,0 0 15,23 23-15,-23-23 16,23 23 0,-23-23-16,0 0 15,23 0 1,-23 0-1,23 23 1,-23-23-16,0 0 16,0-1 15,0 1 0,0 0 32,0 0-32,0 0 16,0 0-16,-23 23-15,23-23 46,0 0-46,-23 23-1,23-23 17,0 0-1,-23 23-31,23-23 31,-23 23 0,23-24-31,0 1 16,-23 23 0,23-23-1,0 0 48,-23 23-48,0 0 79,0 0 172,-1-23-172,1 23-79,23-23 48,-23 23-32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1/9/2020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blackWhite">
          <a:xfrm>
            <a:off x="254950" y="262784"/>
            <a:ext cx="11682101" cy="633243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1207" y="448056"/>
            <a:ext cx="6877119" cy="640080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39496" y="1435608"/>
            <a:ext cx="44165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1/9/2020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192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4951" y="262784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 userDrawn="1"/>
        </p:nvSpPr>
        <p:spPr bwMode="blackWhite">
          <a:xfrm>
            <a:off x="254950" y="262784"/>
            <a:ext cx="11682101" cy="2072643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08" y="1536192"/>
            <a:ext cx="6876288" cy="6400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9496" y="2560320"/>
            <a:ext cx="9445752" cy="3977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Edit Master text styles</a:t>
            </a:r>
          </a:p>
          <a:p>
            <a:pPr marL="0" lvl="1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08" y="448056"/>
            <a:ext cx="6876288" cy="64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496" y="1435608"/>
            <a:ext cx="4416552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496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pPr/>
              <a:t>1/9/2020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2039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75904" y="62039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4434" y="1196392"/>
            <a:ext cx="10983132" cy="0"/>
          </a:xfrm>
          <a:prstGeom prst="line">
            <a:avLst/>
          </a:prstGeom>
          <a:ln w="25400">
            <a:solidFill>
              <a:srgbClr val="D247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Tx/>
        <a:buNone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5146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1800" indent="-228600" algn="l" defTabSz="914400" rtl="0" eaLnBrk="1" latinLnBrk="0" hangingPunct="1">
        <a:lnSpc>
          <a:spcPct val="15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50" y="1338349"/>
            <a:ext cx="6828001" cy="5121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36124" y="499219"/>
            <a:ext cx="700762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b="1" dirty="0">
                <a:cs typeface="Times New Roman" pitchFamily="18" charset="0"/>
              </a:rPr>
              <a:t>ACEC of New Hampshire Winter Conference </a:t>
            </a:r>
            <a:r>
              <a:rPr lang="en-US" b="1" dirty="0" smtClean="0">
                <a:cs typeface="Times New Roman" pitchFamily="18" charset="0"/>
              </a:rPr>
              <a:t>- January </a:t>
            </a:r>
            <a:r>
              <a:rPr lang="en-US" b="1" dirty="0">
                <a:cs typeface="Times New Roman" pitchFamily="18" charset="0"/>
              </a:rPr>
              <a:t>10, 2020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1454" y="3140427"/>
            <a:ext cx="6877119" cy="640080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Benefits of Design-Build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76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1638" y="1838294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Improved Constructability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32" y="1536500"/>
            <a:ext cx="4825158" cy="4493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49" y="3198320"/>
            <a:ext cx="4303222" cy="322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7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2" descr="Image result for whittier bridge 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4" y="4160135"/>
            <a:ext cx="2741917" cy="226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038" y="1422507"/>
            <a:ext cx="3424226" cy="500426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53700" y="1810240"/>
            <a:ext cx="691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Whittier Bridge, </a:t>
            </a:r>
            <a:r>
              <a:rPr lang="en-US" sz="2800" dirty="0" err="1" smtClean="0"/>
              <a:t>MassDOT</a:t>
            </a:r>
            <a:endParaRPr lang="en-US" sz="2800" dirty="0"/>
          </a:p>
        </p:txBody>
      </p:sp>
      <p:pic>
        <p:nvPicPr>
          <p:cNvPr id="16388" name="Picture 4" descr="Image result for whittier bridge constru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90" y="2618992"/>
            <a:ext cx="4633032" cy="26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9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314" y="4105301"/>
            <a:ext cx="3406940" cy="22735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27" y="1524708"/>
            <a:ext cx="3232461" cy="48594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92378" y="2188103"/>
            <a:ext cx="5548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Commonwealth Ave Bridge</a:t>
            </a:r>
          </a:p>
          <a:p>
            <a:r>
              <a:rPr lang="en-US" sz="2800" dirty="0" smtClean="0"/>
              <a:t>               </a:t>
            </a:r>
            <a:r>
              <a:rPr lang="en-US" sz="2800" dirty="0" err="1" smtClean="0"/>
              <a:t>MassDOT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05" y="1524709"/>
            <a:ext cx="3132819" cy="417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7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5" y="3244334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Collaboration, Trust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195" y="1931694"/>
            <a:ext cx="3955819" cy="346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4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3219396"/>
            <a:ext cx="4321704" cy="596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60575" y="1801609"/>
            <a:ext cx="2627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Success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5" y="3038303"/>
            <a:ext cx="4804756" cy="3603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655" y="1463041"/>
            <a:ext cx="5985163" cy="448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130" y="3051633"/>
            <a:ext cx="3075709" cy="306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acec 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140" y="1621816"/>
            <a:ext cx="2510495" cy="251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08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085" y="3244334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Owner’s Perspective</a:t>
            </a:r>
            <a:endParaRPr lang="en-US" sz="2800" dirty="0"/>
          </a:p>
        </p:txBody>
      </p:sp>
      <p:pic>
        <p:nvPicPr>
          <p:cNvPr id="6" name="Picture 2" descr="Image result for steve delgrosso memorial bridge portsmo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789" y="1524708"/>
            <a:ext cx="5811807" cy="435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0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085" y="3244334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Designer’s Perspective</a:t>
            </a:r>
            <a:endParaRPr lang="en-US" sz="2800" dirty="0"/>
          </a:p>
        </p:txBody>
      </p:sp>
      <p:pic>
        <p:nvPicPr>
          <p:cNvPr id="4098" name="Picture 2" descr="Image result for steve delgrosso memorial bridge portsmo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433" y="1600944"/>
            <a:ext cx="4762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2310938"/>
            <a:ext cx="4321704" cy="95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146" name="Picture 2" descr="Image result for stephen delgrosso memorial bridge portsmou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977" y="1532632"/>
            <a:ext cx="3441839" cy="251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dollar 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47" y="4623635"/>
            <a:ext cx="1254832" cy="125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06" y="4156635"/>
            <a:ext cx="3479879" cy="24167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907" y="2430477"/>
            <a:ext cx="3986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Contractor’s Perspective</a:t>
            </a:r>
            <a:endParaRPr lang="en-US" sz="2800" dirty="0"/>
          </a:p>
        </p:txBody>
      </p:sp>
      <p:pic>
        <p:nvPicPr>
          <p:cNvPr id="9" name="Picture 2" descr="Image result for steve delgrosso memorial bridge portsmou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64" y="4051818"/>
            <a:ext cx="2018502" cy="133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89" y="1306098"/>
            <a:ext cx="2092843" cy="224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3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018" y="1494895"/>
            <a:ext cx="533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Single Point of Responsibility</a:t>
            </a:r>
            <a:endParaRPr lang="en-US" sz="2800" dirty="0"/>
          </a:p>
        </p:txBody>
      </p:sp>
      <p:pic>
        <p:nvPicPr>
          <p:cNvPr id="15362" name="Picture 2" descr="Image result for engineering design consult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66" y="3429292"/>
            <a:ext cx="3371434" cy="178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39" y="2854797"/>
            <a:ext cx="3115157" cy="23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75579" y="2424874"/>
            <a:ext cx="21400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Contractor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3828449" y="3761371"/>
            <a:ext cx="518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467354" y="2854797"/>
            <a:ext cx="13324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Designer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8026903" y="3989564"/>
            <a:ext cx="5188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8867572" y="4051119"/>
            <a:ext cx="2337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Designer-Builder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858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5" y="3244334"/>
            <a:ext cx="5253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Continuity and Coordination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520" y="1569751"/>
            <a:ext cx="58483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1274" y="3198856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Risk Management</a:t>
            </a:r>
            <a:endParaRPr lang="en-US" sz="2800" dirty="0"/>
          </a:p>
        </p:txBody>
      </p:sp>
      <p:pic>
        <p:nvPicPr>
          <p:cNvPr id="11266" name="Picture 2" descr="Image result for risk mana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255" y="1821624"/>
            <a:ext cx="7151312" cy="327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93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085" y="3244334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Accelerated Delivery</a:t>
            </a:r>
            <a:endParaRPr lang="en-US" sz="2800" dirty="0"/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6245" y="1300835"/>
            <a:ext cx="7303385" cy="493343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7372571" y="2744411"/>
              <a:ext cx="732600" cy="3772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60691" y="2732531"/>
                <a:ext cx="756360" cy="40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732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Benefits of Design-Build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Content Placeholder 17"/>
          <p:cNvSpPr txBox="1">
            <a:spLocks/>
          </p:cNvSpPr>
          <p:nvPr/>
        </p:nvSpPr>
        <p:spPr>
          <a:xfrm>
            <a:off x="541610" y="1524708"/>
            <a:ext cx="4321704" cy="3871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800"/>
              </a:lnSpc>
              <a:spcBef>
                <a:spcPts val="100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lang="en-US"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600"/>
              </a:spcAft>
              <a:buNone/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48082" y="2020690"/>
            <a:ext cx="6636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Design Alternatives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42" y="1901885"/>
            <a:ext cx="3466754" cy="4622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957" y="2762196"/>
            <a:ext cx="2530843" cy="33874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0" y="1663556"/>
            <a:ext cx="3045370" cy="383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10001108_Welcome to Powerpoint 2016_CLR_v2" id="{CAB9082A-965C-42BE-8170-C940D3319B60}" vid="{82B84162-888A-4FD2-BEC9-B29B6DB2C7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8a52e8c320b9a064ae3583ae3861c9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8020cb39231a0945110f9cd888b521a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0072C5-DDE0-4258-BA7A-4D4B80DFA632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6c05727-aa75-4e4a-9b5f-8a80a1165891"/>
    <ds:schemaRef ds:uri="http://purl.org/dc/elements/1.1/"/>
    <ds:schemaRef ds:uri="http://schemas.microsoft.com/office/infopath/2007/PartnerControl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7EE8C63A-4744-4DE4-BB49-0FF0B5375C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7FC771-7DFE-49DA-B577-71181BFBCB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</Template>
  <TotalTime>0</TotalTime>
  <Words>95</Words>
  <Application>Microsoft Office PowerPoint</Application>
  <PresentationFormat>Widescreen</PresentationFormat>
  <Paragraphs>35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Segoe UI</vt:lpstr>
      <vt:lpstr>Segoe UI Light</vt:lpstr>
      <vt:lpstr>Times New Roman</vt:lpstr>
      <vt:lpstr>WelcomeDoc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  <vt:lpstr>Benefits of Design-Build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2020-01-09T18:39:25Z</dcterms:created>
  <dcterms:modified xsi:type="dcterms:W3CDTF">2020-01-10T00:27:16Z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